
<file path=[Content_Types].xml><?xml version="1.0" encoding="utf-8"?>
<Types xmlns="http://schemas.openxmlformats.org/package/2006/content-types">
  <Default Extension="png" ContentType="image/png"/>
  <Default Extension="jfif" ContentType="image/j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80" r:id="rId5"/>
    <p:sldId id="258" r:id="rId6"/>
    <p:sldId id="259" r:id="rId7"/>
    <p:sldId id="260" r:id="rId8"/>
    <p:sldId id="261" r:id="rId9"/>
    <p:sldId id="282" r:id="rId10"/>
    <p:sldId id="283" r:id="rId11"/>
    <p:sldId id="286" r:id="rId12"/>
    <p:sldId id="285" r:id="rId13"/>
    <p:sldId id="266" r:id="rId14"/>
    <p:sldId id="264" r:id="rId15"/>
    <p:sldId id="267" r:id="rId16"/>
    <p:sldId id="265" r:id="rId17"/>
    <p:sldId id="268" r:id="rId18"/>
    <p:sldId id="269" r:id="rId19"/>
    <p:sldId id="271" r:id="rId20"/>
    <p:sldId id="275" r:id="rId21"/>
    <p:sldId id="270" r:id="rId22"/>
    <p:sldId id="274" r:id="rId23"/>
    <p:sldId id="262" r:id="rId24"/>
    <p:sldId id="276" r:id="rId25"/>
    <p:sldId id="279" r:id="rId26"/>
    <p:sldId id="281" r:id="rId27"/>
    <p:sldId id="272" r:id="rId28"/>
    <p:sldId id="278" r:id="rId29"/>
    <p:sldId id="284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bg-BG"/>
              <a:t>Фиг. 1. Относителен</a:t>
            </a:r>
            <a:r>
              <a:rPr lang="bg-BG" baseline="0"/>
              <a:t> дял на секторите в БВП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bg-BG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Лист1!$B$3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Лист1!$A$4:$A$13</c:f>
              <c:strCache>
                <c:ptCount val="10"/>
                <c:pt idx="0">
                  <c:v>Селско ст.</c:v>
                </c:pt>
                <c:pt idx="1">
                  <c:v>Добивна </c:v>
                </c:pt>
                <c:pt idx="2">
                  <c:v>Строителство</c:v>
                </c:pt>
                <c:pt idx="3">
                  <c:v>Търговия</c:v>
                </c:pt>
                <c:pt idx="4">
                  <c:v>ИКТ</c:v>
                </c:pt>
                <c:pt idx="5">
                  <c:v>Финанси</c:v>
                </c:pt>
                <c:pt idx="6">
                  <c:v>Недвижими имоти</c:v>
                </c:pt>
                <c:pt idx="7">
                  <c:v>НИРД</c:v>
                </c:pt>
                <c:pt idx="8">
                  <c:v>Държ.управление</c:v>
                </c:pt>
                <c:pt idx="9">
                  <c:v>Култура</c:v>
                </c:pt>
              </c:strCache>
            </c:strRef>
          </c:cat>
          <c:val>
            <c:numRef>
              <c:f>Лист1!$B$4:$B$13</c:f>
              <c:numCache>
                <c:formatCode>General</c:formatCode>
                <c:ptCount val="10"/>
                <c:pt idx="0">
                  <c:v>4.3994473552389432E-2</c:v>
                </c:pt>
                <c:pt idx="1">
                  <c:v>0.22868237701582517</c:v>
                </c:pt>
                <c:pt idx="2">
                  <c:v>3.1177389279311768E-2</c:v>
                </c:pt>
                <c:pt idx="3">
                  <c:v>0.18877107648062594</c:v>
                </c:pt>
                <c:pt idx="4">
                  <c:v>6.3986360778765322E-2</c:v>
                </c:pt>
                <c:pt idx="5">
                  <c:v>5.316582228244153E-2</c:v>
                </c:pt>
                <c:pt idx="6">
                  <c:v>7.2138267657871541E-2</c:v>
                </c:pt>
                <c:pt idx="7">
                  <c:v>5.5121330141755978E-2</c:v>
                </c:pt>
                <c:pt idx="8">
                  <c:v>0.13064201224841857</c:v>
                </c:pt>
                <c:pt idx="9">
                  <c:v>1.2781965925576819E-2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79-4D2E-9576-D30FAA2C1055}"/>
            </c:ext>
          </c:extLst>
        </c:ser>
        <c:ser>
          <c:idx val="1"/>
          <c:order val="1"/>
          <c:tx>
            <c:strRef>
              <c:f>Лист1!$C$3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Лист1!$A$4:$A$13</c:f>
              <c:strCache>
                <c:ptCount val="10"/>
                <c:pt idx="0">
                  <c:v>Селско ст.</c:v>
                </c:pt>
                <c:pt idx="1">
                  <c:v>Добивна </c:v>
                </c:pt>
                <c:pt idx="2">
                  <c:v>Строителство</c:v>
                </c:pt>
                <c:pt idx="3">
                  <c:v>Търговия</c:v>
                </c:pt>
                <c:pt idx="4">
                  <c:v>ИКТ</c:v>
                </c:pt>
                <c:pt idx="5">
                  <c:v>Финанси</c:v>
                </c:pt>
                <c:pt idx="6">
                  <c:v>Недвижими имоти</c:v>
                </c:pt>
                <c:pt idx="7">
                  <c:v>НИРД</c:v>
                </c:pt>
                <c:pt idx="8">
                  <c:v>Държ.управление</c:v>
                </c:pt>
                <c:pt idx="9">
                  <c:v>Култура</c:v>
                </c:pt>
              </c:strCache>
            </c:strRef>
          </c:cat>
          <c:val>
            <c:numRef>
              <c:f>Лист1!$C$4:$C$13</c:f>
              <c:numCache>
                <c:formatCode>General</c:formatCode>
                <c:ptCount val="10"/>
                <c:pt idx="0">
                  <c:v>3.4884769389799952E-2</c:v>
                </c:pt>
                <c:pt idx="1">
                  <c:v>0.17572528698157489</c:v>
                </c:pt>
                <c:pt idx="2">
                  <c:v>4.2412869969705703E-2</c:v>
                </c:pt>
                <c:pt idx="3">
                  <c:v>0.18567506989268753</c:v>
                </c:pt>
                <c:pt idx="4">
                  <c:v>7.1407850317996888E-2</c:v>
                </c:pt>
                <c:pt idx="5">
                  <c:v>5.2403846249558621E-2</c:v>
                </c:pt>
                <c:pt idx="6">
                  <c:v>8.4669958331489062E-2</c:v>
                </c:pt>
                <c:pt idx="7">
                  <c:v>5.9955438496857125E-2</c:v>
                </c:pt>
                <c:pt idx="8">
                  <c:v>0.14393454106605583</c:v>
                </c:pt>
                <c:pt idx="9">
                  <c:v>1.6421189802519356E-2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B79-4D2E-9576-D30FAA2C1055}"/>
            </c:ext>
          </c:extLst>
        </c:ser>
        <c:ser>
          <c:idx val="2"/>
          <c:order val="2"/>
          <c:tx>
            <c:strRef>
              <c:f>Лист1!$D$3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Лист1!$A$4:$A$13</c:f>
              <c:strCache>
                <c:ptCount val="10"/>
                <c:pt idx="0">
                  <c:v>Селско ст.</c:v>
                </c:pt>
                <c:pt idx="1">
                  <c:v>Добивна </c:v>
                </c:pt>
                <c:pt idx="2">
                  <c:v>Строителство</c:v>
                </c:pt>
                <c:pt idx="3">
                  <c:v>Търговия</c:v>
                </c:pt>
                <c:pt idx="4">
                  <c:v>ИКТ</c:v>
                </c:pt>
                <c:pt idx="5">
                  <c:v>Финанси</c:v>
                </c:pt>
                <c:pt idx="6">
                  <c:v>Недвижими имоти</c:v>
                </c:pt>
                <c:pt idx="7">
                  <c:v>НИРД</c:v>
                </c:pt>
                <c:pt idx="8">
                  <c:v>Държ.управление</c:v>
                </c:pt>
                <c:pt idx="9">
                  <c:v>Култура</c:v>
                </c:pt>
              </c:strCache>
            </c:strRef>
          </c:cat>
          <c:val>
            <c:numRef>
              <c:f>Лист1!$D$4:$D$13</c:f>
              <c:numCache>
                <c:formatCode>General</c:formatCode>
                <c:ptCount val="10"/>
                <c:pt idx="0">
                  <c:v>3.2413600933067284E-2</c:v>
                </c:pt>
                <c:pt idx="1">
                  <c:v>0.17840271216907361</c:v>
                </c:pt>
                <c:pt idx="2">
                  <c:v>3.8448151871846546E-2</c:v>
                </c:pt>
                <c:pt idx="3">
                  <c:v>0.20334399885630786</c:v>
                </c:pt>
                <c:pt idx="4">
                  <c:v>6.5344436511920317E-2</c:v>
                </c:pt>
                <c:pt idx="5">
                  <c:v>5.0027345585154412E-2</c:v>
                </c:pt>
                <c:pt idx="6">
                  <c:v>8.9251669203655001E-2</c:v>
                </c:pt>
                <c:pt idx="7">
                  <c:v>6.0919573148065662E-2</c:v>
                </c:pt>
                <c:pt idx="8">
                  <c:v>0.12454802290248199</c:v>
                </c:pt>
                <c:pt idx="9">
                  <c:v>2.0722551375737176E-2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B79-4D2E-9576-D30FAA2C10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33565448"/>
        <c:axId val="533568688"/>
      </c:barChart>
      <c:catAx>
        <c:axId val="533565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bg-BG"/>
          </a:p>
        </c:txPr>
        <c:crossAx val="533568688"/>
        <c:crosses val="autoZero"/>
        <c:auto val="1"/>
        <c:lblAlgn val="ctr"/>
        <c:lblOffset val="100"/>
        <c:noMultiLvlLbl val="0"/>
      </c:catAx>
      <c:valAx>
        <c:axId val="533568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bg-BG"/>
          </a:p>
        </c:txPr>
        <c:crossAx val="533565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bg-BG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bg-BG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2.png>
</file>

<file path=ppt/media/image3.png>
</file>

<file path=ppt/media/image4.jfif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589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4273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9766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6218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2127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101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 с карти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2163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04204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7383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8A34209-D72E-B6DF-CEEE-2ECBB5D8D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GB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413B7D02-6576-4A0A-EAF0-702BCBC54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GB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A74D19E5-FFC1-01EC-71A1-EE283F1DF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7C2A0150-1E21-0E53-F380-967AD7F1D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921ADB69-CD1D-F45F-97CC-937314F84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0874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1087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744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1410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3178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2179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068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346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5627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42A7805-4B91-4DC5-A68A-9F8BCF752E9D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ACD306B-FBC1-4F44-856E-7E3F90E3B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423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sg.ox.ac.uk/research/covid-19-government-response-tracker" TargetMode="Externa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27A1232-316A-6124-CB66-BE77E8AA98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bg-BG" sz="4000" b="1" kern="100" dirty="0">
                <a:solidFill>
                  <a:srgbClr val="FFC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Могат ли да се предвидят икономическите последици от здравните кризи</a:t>
            </a:r>
            <a:r>
              <a:rPr lang="en-GB" sz="4000" kern="1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GB" sz="4000" kern="1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GB" sz="4000" dirty="0">
              <a:solidFill>
                <a:srgbClr val="FF0000"/>
              </a:solidFill>
            </a:endParaRP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76B8F986-B869-E1CA-D22F-96C65BA0C8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bg-BG" sz="4400" b="1" dirty="0">
                <a:solidFill>
                  <a:srgbClr val="FFFF00"/>
                </a:solidFill>
              </a:rPr>
              <a:t>Проф. д-р Даниела Бобева </a:t>
            </a:r>
            <a:endParaRPr lang="en-GB" sz="44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003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53215"/>
              </p:ext>
            </p:extLst>
          </p:nvPr>
        </p:nvGraphicFramePr>
        <p:xfrm>
          <a:off x="878774" y="201881"/>
          <a:ext cx="10723418" cy="65076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Worksheet" r:id="rId3" imgW="5162469" imgH="2152597" progId="Excel.Sheet.12">
                  <p:embed/>
                </p:oleObj>
              </mc:Choice>
              <mc:Fallback>
                <p:oleObj name="Worksheet" r:id="rId3" imgW="5162469" imgH="215259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8774" y="201881"/>
                        <a:ext cx="10723418" cy="65076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1099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Безработицата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bg-BG" dirty="0" smtClean="0"/>
              <a:t>Мерките сработиха и безработицата беше потисната</a:t>
            </a:r>
          </a:p>
          <a:p>
            <a:r>
              <a:rPr lang="bg-BG" dirty="0" smtClean="0"/>
              <a:t>От 4,6% през първо тримесечие на 2020 г. безработицата се увеличи на 5,9%, спадна до 4,8% през трето и зимната безработица остана на нива от 5,2% </a:t>
            </a:r>
            <a:endParaRPr lang="bg-BG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19984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Безработицата </a:t>
            </a:r>
            <a:endParaRPr lang="bg-BG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282009685"/>
              </p:ext>
            </p:extLst>
          </p:nvPr>
        </p:nvGraphicFramePr>
        <p:xfrm>
          <a:off x="3455719" y="1816934"/>
          <a:ext cx="5593277" cy="5041065"/>
        </p:xfrm>
        <a:graphic>
          <a:graphicData uri="http://schemas.openxmlformats.org/drawingml/2006/table">
            <a:tbl>
              <a:tblPr/>
              <a:tblGrid>
                <a:gridCol w="1496005">
                  <a:extLst>
                    <a:ext uri="{9D8B030D-6E8A-4147-A177-3AD203B41FA5}">
                      <a16:colId xmlns:a16="http://schemas.microsoft.com/office/drawing/2014/main" val="3243421669"/>
                    </a:ext>
                  </a:extLst>
                </a:gridCol>
                <a:gridCol w="1027109">
                  <a:extLst>
                    <a:ext uri="{9D8B030D-6E8A-4147-A177-3AD203B41FA5}">
                      <a16:colId xmlns:a16="http://schemas.microsoft.com/office/drawing/2014/main" val="3614220014"/>
                    </a:ext>
                  </a:extLst>
                </a:gridCol>
                <a:gridCol w="1027109">
                  <a:extLst>
                    <a:ext uri="{9D8B030D-6E8A-4147-A177-3AD203B41FA5}">
                      <a16:colId xmlns:a16="http://schemas.microsoft.com/office/drawing/2014/main" val="4271298648"/>
                    </a:ext>
                  </a:extLst>
                </a:gridCol>
                <a:gridCol w="1021527">
                  <a:extLst>
                    <a:ext uri="{9D8B030D-6E8A-4147-A177-3AD203B41FA5}">
                      <a16:colId xmlns:a16="http://schemas.microsoft.com/office/drawing/2014/main" val="3838238977"/>
                    </a:ext>
                  </a:extLst>
                </a:gridCol>
                <a:gridCol w="1021527">
                  <a:extLst>
                    <a:ext uri="{9D8B030D-6E8A-4147-A177-3AD203B41FA5}">
                      <a16:colId xmlns:a16="http://schemas.microsoft.com/office/drawing/2014/main" val="2099391234"/>
                    </a:ext>
                  </a:extLst>
                </a:gridCol>
              </a:tblGrid>
              <a:tr h="336071">
                <a:tc rowSpan="2">
                  <a:txBody>
                    <a:bodyPr/>
                    <a:lstStyle/>
                    <a:p>
                      <a:pPr algn="l" fontAlgn="ctr"/>
                      <a: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Пол</a:t>
                      </a:r>
                      <a:b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</a:br>
                      <a: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Възраст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bg-B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2020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bg-B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bg-B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bg-B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0718501"/>
                  </a:ext>
                </a:extLst>
              </a:tr>
              <a:tr h="336071">
                <a:tc vMerge="1">
                  <a:txBody>
                    <a:bodyPr/>
                    <a:lstStyle/>
                    <a:p>
                      <a:endParaRPr lang="bg-B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I</a:t>
                      </a:r>
                      <a:r>
                        <a:rPr lang="bg-BG" sz="16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І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III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IV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3856842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endParaRPr lang="bg-BG" sz="16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1535972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r>
                        <a:rPr lang="bg-B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Общо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148,9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192,2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160,4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173,1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8322151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endParaRPr lang="bg-BG" sz="16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6516257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r>
                        <a:rPr lang="bg-B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По пол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3363830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r>
                        <a:rPr lang="bg-B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Мъже 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86,0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108,1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95,4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95,7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249684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r>
                        <a:rPr lang="bg-B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Жени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62,9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84,1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65,0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77,4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9388700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endParaRPr lang="bg-BG" sz="16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8820534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r>
                        <a:rPr lang="bg-B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По възраст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bg-BG" sz="1800" b="0" i="0" u="none" strike="noStrike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0521813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r>
                        <a:rPr lang="bg-B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15-24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14,8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22,3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19,0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20,1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215252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r>
                        <a:rPr lang="bg-B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25-34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33,1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46,0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40,0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45,9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9441603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r>
                        <a:rPr lang="bg-B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35-44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38,6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50,5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39,3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41,3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8329662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r>
                        <a:rPr lang="bg-B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45-54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33,5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43,8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33,1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35,0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5139251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pPr algn="l" fontAlgn="b"/>
                      <a:r>
                        <a:rPr lang="bg-B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55 и повече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28,9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29,6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29,0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30,8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81339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8681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BE2344F-C5AB-492E-9C69-2DE1A3E44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икономиката през 2020 и 2019 </a:t>
            </a:r>
            <a:endParaRPr lang="en-GB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0CE9DA74-8CD7-353D-5FA4-4A8C75111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различните сектори са повлияни в различна степен от кризата</a:t>
            </a:r>
          </a:p>
          <a:p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Високата степен на агрегация на данните не дава възможност да се влезе в подсекторите на икономиката</a:t>
            </a:r>
          </a:p>
          <a:p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 окрупнени сектори най-голям спад през годината на пандемията от </a:t>
            </a:r>
            <a:r>
              <a:rPr lang="bg-BG" sz="1800" kern="1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20.7%</a:t>
            </a:r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реализира сектора на културата, следван от сектора т</a:t>
            </a:r>
            <a:r>
              <a:rPr lang="en-GB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ърговия</a:t>
            </a:r>
            <a:r>
              <a:rPr lang="en-GB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ремонт</a:t>
            </a:r>
            <a:r>
              <a:rPr lang="en-GB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GB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автомобили</a:t>
            </a:r>
            <a:r>
              <a:rPr lang="en-GB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GB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транспорт</a:t>
            </a:r>
            <a:r>
              <a:rPr lang="en-GB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складиране</a:t>
            </a:r>
            <a:r>
              <a:rPr lang="en-GB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GB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пощи</a:t>
            </a:r>
            <a:r>
              <a:rPr lang="en-GB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GB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хотелиерство</a:t>
            </a:r>
            <a:r>
              <a:rPr lang="en-GB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GB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ресторантьорство</a:t>
            </a:r>
            <a:r>
              <a:rPr lang="bg-BG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със спад от </a:t>
            </a:r>
            <a:r>
              <a:rPr lang="bg-BG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9.1</a:t>
            </a:r>
            <a:r>
              <a:rPr lang="bg-BG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%, операции с недвижими имоти 5.1% и добивната промишленост с </a:t>
            </a:r>
            <a:r>
              <a:rPr lang="bg-BG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1.9</a:t>
            </a:r>
            <a:r>
              <a:rPr lang="bg-BG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% спад на БВП. 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6073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E8EA992-A057-C486-22B1-16A28B5CC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Структурните промени в икономиката в резултат на Ковид кризата се оказаха краткосрочни ? </a:t>
            </a:r>
            <a:endParaRPr lang="en-GB" sz="2800" dirty="0"/>
          </a:p>
        </p:txBody>
      </p:sp>
      <p:graphicFrame>
        <p:nvGraphicFramePr>
          <p:cNvPr id="4" name="Контейнер за съдържание 3">
            <a:extLst>
              <a:ext uri="{FF2B5EF4-FFF2-40B4-BE49-F238E27FC236}">
                <a16:creationId xmlns:a16="http://schemas.microsoft.com/office/drawing/2014/main" id="{6BEFE3D4-BBEA-83DE-FC07-5AE888A5086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14400" y="2366963"/>
          <a:ext cx="10363200" cy="3424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27220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51BFE50-2B10-F13C-0329-CCCD87565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„</a:t>
            </a:r>
            <a:r>
              <a:rPr lang="bg-BG" sz="3200" dirty="0"/>
              <a:t>печелившите сектори“ по време на Ковид -19</a:t>
            </a:r>
            <a:endParaRPr lang="en-GB" sz="3200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15E76DD2-7DBD-FFBF-6F12-6CC45C6A7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„</a:t>
            </a:r>
            <a:r>
              <a:rPr lang="bg-BG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Държавно управление; образование; хуманно здравеопазване и социална работа“ растеж на БВП с 15.7%</a:t>
            </a:r>
          </a:p>
          <a:p>
            <a:r>
              <a:rPr lang="bg-BG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строителството с 10.5%</a:t>
            </a:r>
          </a:p>
          <a:p>
            <a:r>
              <a:rPr lang="bg-BG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информационни и комуникационни технологии с 8.6%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589822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2CD1B66-892B-37CF-8677-2FDFC55CB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здравната криза даде шанс за бърз растеж на технологиите и дигитализацията </a:t>
            </a:r>
            <a:endParaRPr lang="en-GB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4176229-5BFA-5DCA-BF32-1BF479F5A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Според Табаков, Кабаиванов 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bg-BG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Modeling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innovative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potential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companies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pharmaceutical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industry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очевидно фармацевтичната индустрия е една от „печелившите“, чиито инвестиции в изследвания и развитие 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(R&amp;D)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получиха значителен тласък, включително на основата на мощни фискални и частни финансови потоци</a:t>
            </a:r>
          </a:p>
          <a:p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Здравната криза считат за възможност за растеж едва 38% от мениджърите в индустрията срещу 85% в технологичния сектор</a:t>
            </a:r>
          </a:p>
          <a:p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Според </a:t>
            </a:r>
            <a:r>
              <a:rPr lang="bg-BG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Джабарова</a:t>
            </a: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Русева, Янкова и др. пандемията от COVID-19 и наложените мерки за социално дистанциране допълнително увеличиха броя на купувачите, използващи дигитални канали, включително клиенти, които преди рядко или никога не са използвали електронни плащания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4073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32B3631-3154-B05C-3577-34670126D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Две години по-късно икономиката се връща към пред </a:t>
            </a:r>
            <a:r>
              <a:rPr lang="bg-BG" dirty="0" err="1"/>
              <a:t>пандемичната</a:t>
            </a:r>
            <a:r>
              <a:rPr lang="bg-BG" dirty="0"/>
              <a:t> структура </a:t>
            </a:r>
            <a:endParaRPr lang="en-GB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5BA2ADF-DCA1-2BB1-1185-8DB898B91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bg-BG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Данните показват сравнително слабо  нарастване на ИКТ сектора в структурата на БВП през 2020 г. като достига 7.2%, а две години след пандемията през 2022 г. той е едва 6.4%, което е дори по-малък дял от този през 2019 г., което се дължи по-скоро на по-високата  динамика на други сектори като добивната индустрия във възстановителния период след здравната криза </a:t>
            </a:r>
          </a:p>
          <a:p>
            <a:r>
              <a:rPr lang="bg-BG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През 2022 г. се добавиха нови фактори за динамиката на икономиката, които тласнаха добивната индустрия напред и нейният относителен дял нарасна от 17.5% през 2020 г. до 22.8% в структурата на БВП</a:t>
            </a:r>
          </a:p>
          <a:p>
            <a:r>
              <a:rPr lang="bg-BG" sz="1800" kern="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 само Ковид, но </a:t>
            </a:r>
            <a:r>
              <a:rPr lang="bg-BG" sz="1800" kern="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Следкризисното</a:t>
            </a:r>
            <a:r>
              <a:rPr lang="bg-BG" sz="1800" kern="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неравномерно възстановяване създаде много макроикономически дисбаланси, които доведоха до скока в инфлацията и спада в икономическия растеж  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6328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3220163-B776-DCDD-5B0F-213A3DD4D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2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Ковид кризата ускори конвергенцията</a:t>
            </a:r>
            <a:r>
              <a:rPr lang="bg-BG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?</a:t>
            </a:r>
            <a:endParaRPr lang="en-GB" sz="2800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6B2035D-CA40-E74D-65DA-D3FD0615F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Един от парадоксите на икономическите ефекти на здравната криза е, че въпреки </a:t>
            </a:r>
            <a:r>
              <a:rPr lang="bg-BG" sz="1800" kern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неравном</a:t>
            </a:r>
            <a:r>
              <a:rPr lang="en-US" sz="1800" kern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</a:t>
            </a:r>
            <a:r>
              <a:rPr lang="bg-BG" sz="1800" kern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рните </a:t>
            </a:r>
            <a:r>
              <a:rPr lang="bg-BG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въздействия на здравната криза върху държавите членки на ЕС, някои страни ускориха конвергенцията си докато други дивергираха</a:t>
            </a:r>
            <a:endParaRPr lang="bg-BG" sz="1800" kern="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bg-BG" sz="1800" kern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Засили </a:t>
            </a:r>
            <a:r>
              <a:rPr lang="bg-BG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се клубната конвергенция, както посочва Игнатов, И. </a:t>
            </a:r>
            <a:endParaRPr lang="bg-BG" sz="1800" kern="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bg-BG" sz="1800" kern="0" dirty="0" smtClean="0">
                <a:latin typeface="Times New Roman" panose="02020603050405020304" pitchFamily="18" charset="0"/>
              </a:rPr>
              <a:t>България ускори конвергенцията през трите години, Чехия забави и в две години слабо дивергира, румъния продължи ускорено да конвергира,  неустойчива конвергенция при </a:t>
            </a:r>
            <a:r>
              <a:rPr lang="bg-BG" sz="1800" kern="0" dirty="0" err="1" smtClean="0">
                <a:latin typeface="Times New Roman" panose="02020603050405020304" pitchFamily="18" charset="0"/>
              </a:rPr>
              <a:t>полша</a:t>
            </a:r>
            <a:r>
              <a:rPr lang="bg-BG" sz="1800" kern="0" dirty="0" smtClean="0">
                <a:latin typeface="Times New Roman" panose="02020603050405020304" pitchFamily="18" charset="0"/>
              </a:rPr>
              <a:t>, </a:t>
            </a:r>
            <a:r>
              <a:rPr lang="bg-BG" sz="1800" kern="0" dirty="0" err="1" smtClean="0">
                <a:latin typeface="Times New Roman" panose="02020603050405020304" pitchFamily="18" charset="0"/>
              </a:rPr>
              <a:t>естония</a:t>
            </a:r>
            <a:r>
              <a:rPr lang="bg-BG" sz="1800" kern="0" dirty="0" smtClean="0">
                <a:latin typeface="Times New Roman" panose="02020603050405020304" pitchFamily="18" charset="0"/>
              </a:rPr>
              <a:t> и </a:t>
            </a:r>
            <a:r>
              <a:rPr lang="bg-BG" sz="1800" kern="0" dirty="0" err="1" smtClean="0">
                <a:latin typeface="Times New Roman" panose="02020603050405020304" pitchFamily="18" charset="0"/>
              </a:rPr>
              <a:t>латвия</a:t>
            </a:r>
            <a:r>
              <a:rPr lang="bg-BG" sz="1800" kern="0" dirty="0" smtClean="0">
                <a:latin typeface="Times New Roman" panose="02020603050405020304" pitchFamily="18" charset="0"/>
              </a:rPr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2906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3274B0C-1CB3-4AA4-A183-20B7FE5DB1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640319-3BB6-49BF-BAF4-D63FEC73E1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Контейнер за съдържание 3">
            <a:extLst>
              <a:ext uri="{FF2B5EF4-FFF2-40B4-BE49-F238E27FC236}">
                <a16:creationId xmlns:a16="http://schemas.microsoft.com/office/drawing/2014/main" id="{9957857E-B32E-BE62-6FF3-3F4BEC1128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4201" r="2" b="2217"/>
          <a:stretch/>
        </p:blipFill>
        <p:spPr>
          <a:xfrm>
            <a:off x="73592" y="-1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36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56DF445-7065-4C9A-C1DE-2642C8C4C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bg-BG" dirty="0"/>
              <a:t>Какво дискутираме</a:t>
            </a:r>
            <a:endParaRPr lang="en-GB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0A0FCBBA-B27E-DE19-48E4-5528EA00B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Краткосрочни и дългосрочни Икономически ефекти от </a:t>
            </a:r>
            <a:r>
              <a:rPr lang="bg-BG" dirty="0" err="1"/>
              <a:t>ковид</a:t>
            </a:r>
            <a:r>
              <a:rPr lang="bg-BG" dirty="0"/>
              <a:t> – 19</a:t>
            </a:r>
          </a:p>
          <a:p>
            <a:r>
              <a:rPr lang="bg-BG" dirty="0"/>
              <a:t>Защо се провалиха прогнозите за икономиката през 2020г ?</a:t>
            </a:r>
          </a:p>
          <a:p>
            <a:r>
              <a:rPr lang="bg-BG" dirty="0"/>
              <a:t>Какъв опит натрупахме и защо следващата здравна криза може да преодолеем с по-малко икономически жертви </a:t>
            </a:r>
          </a:p>
          <a:p>
            <a:r>
              <a:rPr lang="bg-BG" dirty="0"/>
              <a:t>Как проектът допринася за разбирането и предвиждането на икономически и здравни кризи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0284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en-US" b="1" dirty="0" smtClean="0"/>
              <a:t/>
            </a:r>
            <a:br>
              <a:rPr lang="en-US" b="1" dirty="0" smtClean="0"/>
            </a:br>
            <a:r>
              <a:rPr lang="bg-BG" b="1" dirty="0" smtClean="0"/>
              <a:t>Ковид </a:t>
            </a:r>
            <a:r>
              <a:rPr lang="bg-BG" b="1" dirty="0"/>
              <a:t>кризата ускори дигитализирането на финансовите услуги </a:t>
            </a:r>
            <a:r>
              <a:rPr lang="bg-BG" dirty="0"/>
              <a:t/>
            </a:r>
            <a:br>
              <a:rPr lang="bg-BG" dirty="0"/>
            </a:b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bg-BG" dirty="0"/>
              <a:t>Според </a:t>
            </a:r>
            <a:r>
              <a:rPr lang="bg-BG" dirty="0" err="1"/>
              <a:t>Джабарова</a:t>
            </a:r>
            <a:r>
              <a:rPr lang="bg-BG" dirty="0"/>
              <a:t>, Русева, Янкова и др. пандемията от COVID-19 и наложените мерки за социално дистанциране допълнително увеличиха броя на купувачите, използващи дигитални канали, включително клиенти, които преди рядко или никога не са използвали електронни </a:t>
            </a:r>
            <a:r>
              <a:rPr lang="bg-BG" dirty="0" smtClean="0"/>
              <a:t>плащания</a:t>
            </a:r>
            <a:endParaRPr lang="en-US" dirty="0" smtClean="0"/>
          </a:p>
          <a:p>
            <a:r>
              <a:rPr lang="bg-BG" dirty="0" smtClean="0"/>
              <a:t>Засили се концентрацията на банковия сектор:  </a:t>
            </a:r>
            <a:r>
              <a:rPr lang="bg-BG" dirty="0"/>
              <a:t>В края на декември 2020 г. делът на петте най-големи банки в активите на банковата система достигна 66.6% (при 62.1% преди една година</a:t>
            </a:r>
            <a:r>
              <a:rPr lang="bg-BG" dirty="0" smtClean="0"/>
              <a:t>)</a:t>
            </a:r>
          </a:p>
          <a:p>
            <a:r>
              <a:rPr lang="bg-BG" dirty="0" smtClean="0"/>
              <a:t>Депозитите В </a:t>
            </a:r>
            <a:r>
              <a:rPr lang="bg-BG" dirty="0"/>
              <a:t>края на декември </a:t>
            </a:r>
            <a:r>
              <a:rPr lang="bg-BG" dirty="0" smtClean="0"/>
              <a:t>2020 достигат </a:t>
            </a:r>
            <a:r>
              <a:rPr lang="bg-BG" dirty="0"/>
              <a:t>93,4 млрд. </a:t>
            </a:r>
            <a:r>
              <a:rPr lang="bg-BG" dirty="0" err="1" smtClean="0"/>
              <a:t>лв</a:t>
            </a:r>
            <a:r>
              <a:rPr lang="bg-BG" dirty="0" smtClean="0"/>
              <a:t> - 78,4</a:t>
            </a:r>
            <a:r>
              <a:rPr lang="bg-BG" dirty="0"/>
              <a:t>% от БВП, </a:t>
            </a:r>
            <a:r>
              <a:rPr lang="bg-BG" dirty="0" smtClean="0"/>
              <a:t>като резултат </a:t>
            </a:r>
            <a:r>
              <a:rPr lang="bg-BG" dirty="0"/>
              <a:t>както от формирането на спестявания с предпазна цел, така и от високата склонност към </a:t>
            </a:r>
            <a:r>
              <a:rPr lang="bg-BG" dirty="0" smtClean="0"/>
              <a:t>спестяване и нарасналите доходи по време на </a:t>
            </a:r>
            <a:r>
              <a:rPr lang="bg-BG" dirty="0" err="1" smtClean="0"/>
              <a:t>ковид</a:t>
            </a:r>
            <a:endParaRPr lang="bg-BG" dirty="0" smtClean="0"/>
          </a:p>
          <a:p>
            <a:r>
              <a:rPr lang="bg-BG" dirty="0" smtClean="0"/>
              <a:t>По време на Ковид – най-ниските лихви по кредитите: в края </a:t>
            </a:r>
            <a:r>
              <a:rPr lang="bg-BG" dirty="0"/>
              <a:t>на декември </a:t>
            </a:r>
            <a:r>
              <a:rPr lang="bg-BG" dirty="0" smtClean="0"/>
              <a:t>2020г ГПР Се </a:t>
            </a:r>
            <a:r>
              <a:rPr lang="bg-BG" dirty="0"/>
              <a:t>понижава до 3,07% от 3,32% за жилищните кредити в </a:t>
            </a:r>
            <a:r>
              <a:rPr lang="bg-BG" dirty="0" smtClean="0"/>
              <a:t>левове. </a:t>
            </a:r>
          </a:p>
          <a:p>
            <a:r>
              <a:rPr lang="bg-BG" dirty="0" smtClean="0"/>
              <a:t>Банките проявиха съпричастие с длъжниците: </a:t>
            </a:r>
            <a:r>
              <a:rPr lang="bg-BG" dirty="0"/>
              <a:t>към края на 2020г. са одобрени близо 90 хил. искания за разсрочване на задължения на граждани и фирми на обща стойност над 8 млрд. лв. 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6669946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34F1BA6-F696-188E-0344-6724BF499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b="1" dirty="0"/>
              <a:t>Ще можем ли да предвидим и по-добре да противодействаме на бъдещи здравни кризи</a:t>
            </a:r>
            <a:r>
              <a:rPr lang="bg-BG" dirty="0"/>
              <a:t/>
            </a:r>
            <a:br>
              <a:rPr lang="bg-BG" dirty="0"/>
            </a:br>
            <a:endParaRPr lang="en-GB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5B4EF87-C33E-C1CA-33E9-796499017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bg-BG" dirty="0"/>
              <a:t>Има най-малко три причини да се счита, че предвиждането на последиците от здравните кризи е изключително трудно и не се поддава на конвенционалната икономическата теория и методология на прогнозиране.</a:t>
            </a:r>
          </a:p>
          <a:p>
            <a:r>
              <a:rPr lang="bg-BG" dirty="0" smtClean="0"/>
              <a:t>Самите </a:t>
            </a:r>
            <a:r>
              <a:rPr lang="bg-BG" dirty="0"/>
              <a:t>здравни кризи са трудно предвидими, както показа Ковид-19. Все още не знаем причинителя на Ковид-19, което увеличава и риска за нови пандемии. През април 2023 г. по данни с на Световната здравна организация заболелите общо от началото на пандемията са 763 740 140 души, а смъртните случаи са 6 908 554. В България заболелите са 1 302 267, а смъртните случаи 38 290 човека.</a:t>
            </a:r>
          </a:p>
          <a:p>
            <a:r>
              <a:rPr lang="bg-BG" dirty="0" smtClean="0"/>
              <a:t>Здравната </a:t>
            </a:r>
            <a:r>
              <a:rPr lang="bg-BG" dirty="0"/>
              <a:t>политика и реакцията на здравните органи на този специфичен вид кризи е трудно предвидима. Както видяхме, Китай продължи с политиката си на нулево разпространения на вирусната инфекция и през 2022 г., с което доведе световната икономика до прекъсване на вериги на доставки и забавяне на глобалния икономически растеж. </a:t>
            </a:r>
          </a:p>
          <a:p>
            <a:r>
              <a:rPr lang="bg-BG" dirty="0" smtClean="0"/>
              <a:t>Политическите </a:t>
            </a:r>
            <a:r>
              <a:rPr lang="bg-BG" dirty="0"/>
              <a:t>фактори играят важна роля в смекчаването на шоковете, които здравните кризи произвеждат върху икономиката.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48677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/>
              <a:t>Равносметката </a:t>
            </a:r>
            <a:r>
              <a:rPr lang="bg-BG" b="1" dirty="0" smtClean="0"/>
              <a:t>от </a:t>
            </a:r>
            <a:r>
              <a:rPr lang="bg-BG" b="1" dirty="0"/>
              <a:t>прогнозирането на </a:t>
            </a:r>
            <a:r>
              <a:rPr lang="bg-BG" b="1" dirty="0" smtClean="0"/>
              <a:t>кризата: Провал!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bg-BG" u="sng" dirty="0"/>
              <a:t>Прогнозите за ефекта на пандемията върху БВП бяха значително по-песимистични от реалния икономически растеж</a:t>
            </a:r>
            <a:r>
              <a:rPr lang="bg-BG" dirty="0"/>
              <a:t>. Прогнозата на БНБ за икономическия растеж за 2020 направена в бр. 2 на икономически преглед беше за -8.5%, а в прогнозата от декември за – 4.4%,. Министерството на финансите направи прецедент като пропусна да направи пролетна, а само есенна прогноза за икономиката и тя беше за -3%.</a:t>
            </a:r>
          </a:p>
          <a:p>
            <a:r>
              <a:rPr lang="bg-BG" dirty="0"/>
              <a:t>Недоумение буди прогнозирането на БВП от ЕК. В пролетната прогноза прогнозираният икономически растеж е -7,2%, според лятната прогноза -7,1%, а според зимната прогноза – ноември 2020 г. -8.5% </a:t>
            </a:r>
            <a:r>
              <a:rPr lang="ru-RU" dirty="0"/>
              <a:t>(</a:t>
            </a:r>
            <a:r>
              <a:rPr lang="bg-BG" dirty="0"/>
              <a:t>през ноември 2020 ЕК прогнозира растеж от 2.4% за българската икономика през 2021 г., а растежът достигна 7.6% ?</a:t>
            </a:r>
            <a:r>
              <a:rPr lang="ru-RU" dirty="0"/>
              <a:t>)</a:t>
            </a:r>
            <a:r>
              <a:rPr lang="bg-BG" dirty="0"/>
              <a:t>.</a:t>
            </a:r>
          </a:p>
          <a:p>
            <a:r>
              <a:rPr lang="bg-BG" dirty="0"/>
              <a:t>През април 2020 г. Институтът за икономически изследвания направи прогноза за очакваните ефекти от кризата . Направените три сценарии се доближават до фактическата динамика на БВП през 2020 г. Потвърждава се извода направен от </a:t>
            </a:r>
            <a:r>
              <a:rPr lang="bg-BG" dirty="0" err="1"/>
              <a:t>Кабаиванов</a:t>
            </a:r>
            <a:r>
              <a:rPr lang="bg-BG" dirty="0"/>
              <a:t>, Табаков, за това, че в подобни кризи по-скоро сценарийният вариант е по-подходящ за прогнозиране на динамиката. </a:t>
            </a:r>
          </a:p>
          <a:p>
            <a:pPr marL="0" indent="0">
              <a:buNone/>
            </a:pP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805128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C06184B-C34C-1058-CD50-853FA7620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Европейският отговор на </a:t>
            </a:r>
            <a:r>
              <a:rPr lang="bg-BG" dirty="0" err="1"/>
              <a:t>ковид</a:t>
            </a:r>
            <a:r>
              <a:rPr lang="bg-BG" dirty="0"/>
              <a:t> кризата </a:t>
            </a:r>
            <a:endParaRPr lang="en-GB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4950C6B-3B32-E1D9-EECB-9A83C842D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 време на кризата беше натрупан опит и бяха изпробвани редица мерки за ограничаване на заразата при гъвкав режим на работа и частична свобода за продължаване на стопанската </a:t>
            </a:r>
            <a:r>
              <a:rPr lang="bg-BG" sz="2000" kern="1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дейност</a:t>
            </a:r>
          </a:p>
          <a:p>
            <a:r>
              <a:rPr lang="bg-BG" kern="1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Предоставяне на финансови ресурси, голямата част от които не бяха използвани </a:t>
            </a:r>
          </a:p>
          <a:p>
            <a:r>
              <a:rPr lang="bg-BG" kern="1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Европейската солидарност не сработи в доставките на критични стоки, медикаменти, предпазни средства, ваксини и т.н. </a:t>
            </a:r>
          </a:p>
          <a:p>
            <a:pPr marL="0" indent="0">
              <a:buNone/>
            </a:pPr>
            <a:r>
              <a:rPr lang="bg-BG" sz="2000" kern="1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endParaRPr lang="en-GB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75123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Натрупване на методологии и изследвания за кризата 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bg-BG" dirty="0" smtClean="0"/>
              <a:t>Ковид </a:t>
            </a:r>
            <a:r>
              <a:rPr lang="bg-BG" dirty="0"/>
              <a:t>кризата даде достатъчно уроци за бъдещите здравни кризи и как да предвиждаме техните икономически последици за </a:t>
            </a:r>
            <a:r>
              <a:rPr lang="bg-BG" dirty="0" smtClean="0"/>
              <a:t>целите на управление на рисковете  </a:t>
            </a:r>
          </a:p>
          <a:p>
            <a:r>
              <a:rPr lang="bg-BG" dirty="0" smtClean="0"/>
              <a:t>Създадени методологии за трасиране на заразата, за оценка на нейното влияние върху заболеваемостта, за ефектите на ваксините и т.н. </a:t>
            </a:r>
          </a:p>
          <a:p>
            <a:r>
              <a:rPr lang="bg-BG" dirty="0" smtClean="0"/>
              <a:t>Оксфорд: </a:t>
            </a:r>
            <a:r>
              <a:rPr lang="ru-RU" dirty="0"/>
              <a:t>Индекс за строгост на </a:t>
            </a:r>
            <a:r>
              <a:rPr lang="ru-RU" dirty="0" smtClean="0"/>
              <a:t>мерките и техния ефект, </a:t>
            </a:r>
            <a:r>
              <a:rPr lang="en-US" dirty="0"/>
              <a:t>Variation in government responses to COVID-19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www.bsg.ox.ac.uk/research/covid-19-government-response-tracker</a:t>
            </a:r>
            <a:r>
              <a:rPr lang="bg-BG" dirty="0" smtClean="0"/>
              <a:t> </a:t>
            </a:r>
            <a:r>
              <a:rPr lang="en-US" dirty="0"/>
              <a:t>https://www.bsg.ox.ac.uk/sites/default/files/2020-12/BSG-WP-2020-032-v10.pdf</a:t>
            </a:r>
            <a:endParaRPr lang="bg-BG" dirty="0" smtClean="0"/>
          </a:p>
          <a:p>
            <a:r>
              <a:rPr lang="bg-BG" dirty="0" smtClean="0"/>
              <a:t> </a:t>
            </a:r>
            <a:r>
              <a:rPr lang="ru-RU" dirty="0" smtClean="0"/>
              <a:t>НСИ: разработена методология и провеждани ежемесечни проучвания </a:t>
            </a:r>
            <a:r>
              <a:rPr lang="ru-RU" dirty="0"/>
              <a:t>за влиянието на извънредното положение, свързано с COVID 19, </a:t>
            </a:r>
            <a:r>
              <a:rPr lang="ru-RU" noProof="1" smtClean="0"/>
              <a:t>върху</a:t>
            </a:r>
            <a:r>
              <a:rPr lang="ru-RU" dirty="0" smtClean="0"/>
              <a:t> </a:t>
            </a:r>
            <a:r>
              <a:rPr lang="ru-RU" dirty="0"/>
              <a:t>бизнеса </a:t>
            </a:r>
            <a:endParaRPr lang="bg-BG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95698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Цената на възстановяването: Финансиране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bg-BG" b="1" dirty="0" smtClean="0"/>
              <a:t>Сравнително бърза релокация на средства от действащи програми към мерките срещу коронавируса </a:t>
            </a:r>
          </a:p>
          <a:p>
            <a:r>
              <a:rPr lang="en-US" b="1" dirty="0" smtClean="0"/>
              <a:t>Coronavirus </a:t>
            </a:r>
            <a:r>
              <a:rPr lang="en-US" b="1" dirty="0"/>
              <a:t>Response Investment Initiative</a:t>
            </a:r>
            <a:r>
              <a:rPr lang="en-US" dirty="0"/>
              <a:t> (CRII) </a:t>
            </a:r>
            <a:r>
              <a:rPr lang="en-US" dirty="0" smtClean="0"/>
              <a:t>13</a:t>
            </a:r>
            <a:r>
              <a:rPr lang="bg-BG" dirty="0" smtClean="0"/>
              <a:t> март </a:t>
            </a:r>
            <a:r>
              <a:rPr lang="en-US" dirty="0" smtClean="0"/>
              <a:t>2020 €37 </a:t>
            </a:r>
            <a:r>
              <a:rPr lang="bg-BG" dirty="0" err="1" smtClean="0"/>
              <a:t>млрд</a:t>
            </a:r>
            <a:r>
              <a:rPr lang="bg-BG" dirty="0" smtClean="0"/>
              <a:t> от Европейския структурен фонд за първоначално подпомагане срещу вируса </a:t>
            </a:r>
          </a:p>
          <a:p>
            <a:r>
              <a:rPr lang="en-US" b="1" dirty="0" smtClean="0"/>
              <a:t>Recovery </a:t>
            </a:r>
            <a:r>
              <a:rPr lang="en-US" b="1" dirty="0"/>
              <a:t>and Resilience </a:t>
            </a:r>
            <a:r>
              <a:rPr lang="en-US" b="1" dirty="0" smtClean="0"/>
              <a:t>Scoreboard</a:t>
            </a:r>
            <a:r>
              <a:rPr lang="bg-BG" dirty="0" smtClean="0"/>
              <a:t>: </a:t>
            </a:r>
            <a:r>
              <a:rPr lang="ru-RU" dirty="0" smtClean="0"/>
              <a:t>инструмент </a:t>
            </a:r>
            <a:r>
              <a:rPr lang="ru-RU" dirty="0"/>
              <a:t>за временно възстановяване. </a:t>
            </a:r>
            <a:r>
              <a:rPr lang="bg-BG" dirty="0" smtClean="0"/>
              <a:t>Включващ средства, за подпомагане на държавите членки да изпълнят реформи и инвестиции за справяне с предизвикателствата, идентифицирани в специфичните за всяка държава препоръки в рамките на Европейския семестър за координация на икономическата и социалната политика. Той предоставя 723,8 милиарда евро под формата на заеми (385,8 милиарда евро) и безвъзмездни средства (338 милиарда евро) за тази цел</a:t>
            </a:r>
          </a:p>
          <a:p>
            <a:r>
              <a:rPr lang="bg-BG" dirty="0" smtClean="0"/>
              <a:t>Повечето ДЧ се отказаха от заемната част на финансирането</a:t>
            </a:r>
          </a:p>
          <a:p>
            <a:r>
              <a:rPr lang="bg-BG" dirty="0" smtClean="0"/>
              <a:t>ЕК редуцира обхвата на помощта </a:t>
            </a:r>
            <a:r>
              <a:rPr lang="ru-RU" dirty="0" smtClean="0"/>
              <a:t>на възстановяване </a:t>
            </a:r>
            <a:r>
              <a:rPr lang="bg-BG" dirty="0" smtClean="0"/>
              <a:t> тъй като икономиките са се възстановили в по-голяма степен и  по-рано от предвижданото</a:t>
            </a:r>
            <a:endParaRPr lang="bg-BG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bg-BG" altLang="bg-BG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52400" y="2553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bg-BG" altLang="bg-BG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9917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значим ефект от Плана за България </a:t>
            </a:r>
            <a:r>
              <a:rPr lang="en-US" dirty="0" smtClean="0"/>
              <a:t>(</a:t>
            </a:r>
            <a:r>
              <a:rPr lang="bg-BG" dirty="0" smtClean="0"/>
              <a:t>9.23% от БВП</a:t>
            </a:r>
            <a:r>
              <a:rPr lang="en-US" dirty="0" smtClean="0"/>
              <a:t> </a:t>
            </a:r>
            <a:r>
              <a:rPr lang="bg-BG" dirty="0" smtClean="0"/>
              <a:t>на БГ</a:t>
            </a:r>
            <a:r>
              <a:rPr lang="en-US" dirty="0" smtClean="0"/>
              <a:t>)</a:t>
            </a:r>
            <a:r>
              <a:rPr lang="bg-BG" dirty="0" smtClean="0"/>
              <a:t>?</a:t>
            </a:r>
            <a:endParaRPr lang="bg-B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75" y="2366963"/>
            <a:ext cx="10364451" cy="449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0114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0140E77-D322-2ED2-C6F8-548B325C1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изводи</a:t>
            </a:r>
            <a:endParaRPr lang="en-GB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011037A-4349-871E-481B-2C41D5506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bg-BG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Въпреки очакванията за трайни ефекти върху структурата на икономиката, статистическите данни не разкриват трайни </a:t>
            </a:r>
            <a:r>
              <a:rPr lang="bg-BG" sz="1800" kern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промени</a:t>
            </a:r>
          </a:p>
          <a:p>
            <a:r>
              <a:rPr lang="bg-BG" b="1" dirty="0"/>
              <a:t>Икономическият растеж</a:t>
            </a:r>
            <a:r>
              <a:rPr lang="bg-BG" dirty="0"/>
              <a:t>: </a:t>
            </a:r>
            <a:r>
              <a:rPr lang="bg-BG" dirty="0" smtClean="0"/>
              <a:t>сравнително </a:t>
            </a:r>
            <a:r>
              <a:rPr lang="bg-BG" dirty="0"/>
              <a:t>бързо възстановен, но </a:t>
            </a:r>
            <a:r>
              <a:rPr lang="bg-BG" dirty="0" err="1" smtClean="0"/>
              <a:t>следкризисното</a:t>
            </a:r>
            <a:r>
              <a:rPr lang="bg-BG" dirty="0" smtClean="0"/>
              <a:t> </a:t>
            </a:r>
            <a:r>
              <a:rPr lang="bg-BG" dirty="0"/>
              <a:t>възстановяване доведе до значими макроикономически дисбаланси, които все още не могат да се преодолеят. </a:t>
            </a:r>
          </a:p>
          <a:p>
            <a:r>
              <a:rPr lang="bg-BG" b="1" dirty="0"/>
              <a:t>Публичните разходи и дълг</a:t>
            </a:r>
            <a:r>
              <a:rPr lang="bg-BG" dirty="0"/>
              <a:t>: Публичните разходи нараснаха значително и този ефект ще е дългосрочен,  предвид на бавната фискална консолидация и политическите трудности за отказ от вече предоставени фискални компенсации и стимули. </a:t>
            </a:r>
          </a:p>
          <a:p>
            <a:r>
              <a:rPr lang="bg-BG" b="1" dirty="0"/>
              <a:t>Безработицата и пазарът на труда</a:t>
            </a:r>
            <a:r>
              <a:rPr lang="bg-BG" dirty="0"/>
              <a:t>: В краткосрочен план мерките за справяне с безработицата сработиха и в пика на </a:t>
            </a:r>
            <a:r>
              <a:rPr lang="bg-BG" dirty="0" err="1"/>
              <a:t>ковид</a:t>
            </a:r>
            <a:r>
              <a:rPr lang="bg-BG" dirty="0"/>
              <a:t> кризата тя достигна едва ….., но </a:t>
            </a:r>
            <a:r>
              <a:rPr lang="bg-BG" dirty="0" err="1"/>
              <a:t>следкризисното</a:t>
            </a:r>
            <a:r>
              <a:rPr lang="bg-BG" dirty="0"/>
              <a:t> възстановяване отвори значими дефицити на пазара на труда, довели до  един по-</a:t>
            </a:r>
            <a:r>
              <a:rPr lang="bg-BG" dirty="0" err="1"/>
              <a:t>нефлексибилен</a:t>
            </a:r>
            <a:r>
              <a:rPr lang="bg-BG" dirty="0"/>
              <a:t> пазар и натиск нагоре върху работните заплати и инфлацията. </a:t>
            </a:r>
          </a:p>
          <a:p>
            <a:r>
              <a:rPr lang="bg-BG" b="1" dirty="0"/>
              <a:t>Структурните промени:</a:t>
            </a:r>
            <a:r>
              <a:rPr lang="bg-BG" dirty="0"/>
              <a:t> Структурните промени, в резултат на Ковид-19 се оказаха по-краткосрочни от очакваното. </a:t>
            </a:r>
            <a:endParaRPr lang="bg-BG" dirty="0" smtClean="0"/>
          </a:p>
          <a:p>
            <a:r>
              <a:rPr lang="bg-BG" dirty="0" smtClean="0"/>
              <a:t>ЕС и </a:t>
            </a:r>
            <a:r>
              <a:rPr lang="bg-BG" dirty="0" err="1" smtClean="0"/>
              <a:t>българия</a:t>
            </a:r>
            <a:r>
              <a:rPr lang="bg-BG" dirty="0" smtClean="0"/>
              <a:t> са по-подготвени за бъдещи здравни кризи </a:t>
            </a:r>
            <a:endParaRPr lang="bg-BG" dirty="0"/>
          </a:p>
          <a:p>
            <a:endParaRPr lang="bg-BG" sz="1800" kern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3369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Въпроси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Дали страхът от болестта не повлия върху академичния </a:t>
            </a:r>
            <a:r>
              <a:rPr lang="bg-BG" dirty="0" err="1">
                <a:latin typeface="Arial" panose="020B0604020202020204" pitchFamily="34" charset="0"/>
                <a:cs typeface="Arial" panose="020B0604020202020204" pitchFamily="34" charset="0"/>
              </a:rPr>
              <a:t>свърхпесимизъм</a:t>
            </a: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 в предвиждането на последиците на </a:t>
            </a:r>
            <a:r>
              <a:rPr lang="bg-BG" dirty="0" smtClean="0">
                <a:latin typeface="Arial" panose="020B0604020202020204" pitchFamily="34" charset="0"/>
                <a:cs typeface="Arial" panose="020B0604020202020204" pitchFamily="34" charset="0"/>
              </a:rPr>
              <a:t>кризата?</a:t>
            </a:r>
          </a:p>
          <a:p>
            <a:r>
              <a:rPr lang="bg-BG" dirty="0" smtClean="0">
                <a:latin typeface="Arial" panose="020B0604020202020204" pitchFamily="34" charset="0"/>
                <a:cs typeface="Arial" panose="020B0604020202020204" pitchFamily="34" charset="0"/>
              </a:rPr>
              <a:t>Преувеличаваме ли ефектите от </a:t>
            </a:r>
            <a:r>
              <a:rPr lang="bg-B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ковид</a:t>
            </a:r>
            <a:r>
              <a:rPr lang="bg-BG" dirty="0" smtClean="0">
                <a:latin typeface="Arial" panose="020B0604020202020204" pitchFamily="34" charset="0"/>
                <a:cs typeface="Arial" panose="020B0604020202020204" pitchFamily="34" charset="0"/>
              </a:rPr>
              <a:t> кризата върху икономиката ?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bg-BG" dirty="0" smtClean="0">
                <a:latin typeface="Arial" panose="020B0604020202020204" pitchFamily="34" charset="0"/>
                <a:cs typeface="Arial" panose="020B0604020202020204" pitchFamily="34" charset="0"/>
              </a:rPr>
              <a:t>Кои методологии и натрупан опит ще ни помогнат по-добре да предвидим икономическите последици от нови здравни кризи ?</a:t>
            </a:r>
          </a:p>
          <a:p>
            <a:r>
              <a:rPr lang="bg-BG" dirty="0" smtClean="0">
                <a:latin typeface="Arial" panose="020B0604020202020204" pitchFamily="34" charset="0"/>
                <a:cs typeface="Arial" panose="020B0604020202020204" pitchFamily="34" charset="0"/>
              </a:rPr>
              <a:t>как да подготвим икономиката за по-голяма устойчивост на здравни кризи?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bg-BG" dirty="0" smtClean="0">
                <a:latin typeface="Arial" panose="020B0604020202020204" pitchFamily="34" charset="0"/>
                <a:cs typeface="Arial" panose="020B0604020202020204" pitchFamily="34" charset="0"/>
              </a:rPr>
              <a:t>Ефективни </a:t>
            </a: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ли бяха  мерките за намаляване на негативните икономически последици от </a:t>
            </a:r>
            <a:r>
              <a:rPr lang="bg-BG" dirty="0" err="1">
                <a:latin typeface="Arial" panose="020B0604020202020204" pitchFamily="34" charset="0"/>
                <a:cs typeface="Arial" panose="020B0604020202020204" pitchFamily="34" charset="0"/>
              </a:rPr>
              <a:t>ковид</a:t>
            </a: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-кризата ?</a:t>
            </a:r>
          </a:p>
          <a:p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Мерките или заболяването нанесоха най-големи щети на икономиката</a:t>
            </a:r>
            <a:r>
              <a:rPr lang="bg-BG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bg-BG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0119555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Никога повече </a:t>
            </a:r>
            <a:endParaRPr lang="bg-B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6306" y="1626919"/>
            <a:ext cx="8514608" cy="523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96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E20FA41-9691-344C-0F8F-38FEFD63B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Българската академична общност за ковид-19 кризата </a:t>
            </a:r>
            <a:endParaRPr lang="en-GB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A033032C-9E41-7498-BE30-1856FDB0C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Ковид-19  кризата като първата по рода си и мащаби здравна криза нанесе значими щети върху здравето, икономиката и социалността на човечеството. Всичко това накара академичния свят да потърси обяснение на случилото се и да намери начини за превенция и справяне с подобни кризи, които неизбежно ще съпътстват света и в  бъдеще</a:t>
            </a:r>
          </a:p>
          <a:p>
            <a:r>
              <a:rPr lang="bg-BG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Ранни изследвания още през първите месеци на кризата </a:t>
            </a:r>
            <a:r>
              <a:rPr lang="en-GB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bg-BG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ИИИ-БАН, ВСУ, Съюз на икономистите, и др.</a:t>
            </a:r>
            <a:r>
              <a:rPr lang="en-GB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bg-BG" sz="18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Фокус върху секторите, политическа икономия на </a:t>
            </a:r>
            <a:r>
              <a:rPr lang="bg-BG" sz="1800" kern="1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кризата</a:t>
            </a:r>
          </a:p>
          <a:p>
            <a:r>
              <a:rPr lang="bg-BG" sz="1800" kern="1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GB" sz="1800" kern="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9427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Изследванията на икономическите последици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bg-BG" dirty="0"/>
              <a:t>Досега икономическата теория се занимава с обяснението и предвиждането на икономически и финансови кризи, които са резултат от дисбаланси в основните фактори на икономиката – суровини </a:t>
            </a:r>
            <a:r>
              <a:rPr lang="ru-RU" dirty="0"/>
              <a:t>(</a:t>
            </a:r>
            <a:r>
              <a:rPr lang="en-GB" dirty="0"/>
              <a:t>e</a:t>
            </a:r>
            <a:r>
              <a:rPr lang="bg-BG" dirty="0" err="1"/>
              <a:t>нергийни</a:t>
            </a:r>
            <a:r>
              <a:rPr lang="bg-BG" dirty="0"/>
              <a:t> кризи, дисбаланси на стоковите пазари и др.</a:t>
            </a:r>
            <a:r>
              <a:rPr lang="ru-RU" dirty="0"/>
              <a:t>)</a:t>
            </a:r>
            <a:r>
              <a:rPr lang="bg-BG" dirty="0"/>
              <a:t>, капитали </a:t>
            </a:r>
            <a:r>
              <a:rPr lang="ru-RU" dirty="0"/>
              <a:t>(</a:t>
            </a:r>
            <a:r>
              <a:rPr lang="bg-BG" dirty="0"/>
              <a:t>финансови кризи, валутни кризи и т.н.</a:t>
            </a:r>
            <a:r>
              <a:rPr lang="ru-RU" dirty="0"/>
              <a:t>)</a:t>
            </a:r>
            <a:endParaRPr lang="bg-BG" dirty="0"/>
          </a:p>
          <a:p>
            <a:r>
              <a:rPr lang="bg-BG" dirty="0"/>
              <a:t>За първи път през последните десетилетия сме свидетели на криза на най-важния фактор на производството – работната сила или човешкия капитал. Редуцирането на този фактор поради ограничаването на движението на работната сила, поради намаляването й заради заболяване и смъртност в такива огромни размери няма аналог в най-новата икономическа история</a:t>
            </a:r>
          </a:p>
          <a:p>
            <a:r>
              <a:rPr lang="bg-BG" dirty="0"/>
              <a:t>В академичната литература още в началото на </a:t>
            </a:r>
            <a:r>
              <a:rPr lang="bg-BG" dirty="0" err="1"/>
              <a:t>ковид</a:t>
            </a:r>
            <a:r>
              <a:rPr lang="bg-BG" dirty="0"/>
              <a:t> кризата редица автори се опитваха да предвидят икономическите ефекти. Мащабността и неизвестността на развитието на кризата тласнаха голяма част от изследователите да направят прогнози, които всъщност не се сбъднаха.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628142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BC4D281-02F9-CB9A-C4A5-AD530CD03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Икономическият растеж - основна икономическа „жертва“ на Ковид </a:t>
            </a:r>
            <a:endParaRPr lang="en-GB" sz="2800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A96B8984-7FFE-D0AA-340F-AEE804E25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Глобалната икономика се сви с 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1% </a:t>
            </a:r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през 2020 г. 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 прогноза на МВФ за 2020 от 3.4% през януари 2020 г.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bg-BG" sz="18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икономиката на ЕС с 5.7%,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българската с 4%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Спадът е най-големият след втората световна война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общата загуба на глобалната икономика е 1.7 трилиона </a:t>
            </a:r>
            <a:r>
              <a:rPr lang="bg-BG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щ.д</a:t>
            </a:r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през 2020 г.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bg-B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 тримесечия ефектът на кризата се разпредели неравномерно, доминиран от степента на либерализирането на движението на хората.  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3637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967EF2F-6D5E-8388-AC5D-99D819A7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Основните фактори за свиване на икономиката</a:t>
            </a:r>
            <a:endParaRPr lang="en-GB" sz="3200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A82C3C0-9F6C-75E0-C881-C208327F1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bg-BG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затварянето на хората </a:t>
            </a:r>
            <a:r>
              <a:rPr lang="en-GB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(lockdown)</a:t>
            </a:r>
            <a:r>
              <a:rPr lang="bg-BG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bg-BG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доброволните мерки за социална дистанция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bg-BG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Редица изследвания показват, че икономическият растеж силно се повлиява от степента на стриктност на предприетите мерки за ограничаване на движението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bg-BG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Методологиите на прогнозите трудно се адаптираха към новите фактори като заболеваемост и ограничаване на движението и тяхното влияние върху икономическата динамика.  </a:t>
            </a:r>
            <a:endParaRPr lang="en-GB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2262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8C37F7D-0A4B-2EAF-593B-79BD9AE8E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Инфлацията си отиде за да се върне: Защо забравяме дефлацията?</a:t>
            </a:r>
            <a:r>
              <a:rPr lang="en-GB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GB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GB" sz="2800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7259F365-EB71-634C-067B-229D76E28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Нулева годишна инфлация през 2020 г. </a:t>
            </a:r>
          </a:p>
          <a:p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-15.9 при газообразните горива</a:t>
            </a:r>
          </a:p>
          <a:p>
            <a:r>
              <a:rPr lang="bg-BG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-12.9% при горивата за МПС</a:t>
            </a:r>
            <a:endParaRPr lang="bg-BG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- 1.9% индекс на цени на производител</a:t>
            </a:r>
          </a:p>
          <a:p>
            <a:r>
              <a:rPr lang="bg-BG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Високи инфлационни очаквания – разтваряне на ножицата между усетена и реална инфлация </a:t>
            </a:r>
            <a:endParaRPr lang="bg-BG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5865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3274B0C-1CB3-4AA4-A183-20B7FE5DB1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640319-3BB6-49BF-BAF4-D63FEC73E1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Контейнер за съдържание 3">
            <a:extLst>
              <a:ext uri="{FF2B5EF4-FFF2-40B4-BE49-F238E27FC236}">
                <a16:creationId xmlns:a16="http://schemas.microsoft.com/office/drawing/2014/main" id="{27FB66B3-5F43-BCFE-4CA1-91B4FB710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-1" b="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413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Фискалните поражения от </a:t>
            </a:r>
            <a:r>
              <a:rPr lang="bg-BG" dirty="0" err="1" smtClean="0"/>
              <a:t>ковид</a:t>
            </a:r>
            <a:r>
              <a:rPr lang="bg-BG" dirty="0" smtClean="0"/>
              <a:t> кризата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Нарастване на публичния дълг</a:t>
            </a:r>
          </a:p>
          <a:p>
            <a:r>
              <a:rPr lang="bg-BG" dirty="0" smtClean="0"/>
              <a:t>Огромни фискални дефицити</a:t>
            </a:r>
          </a:p>
          <a:p>
            <a:r>
              <a:rPr lang="bg-BG" dirty="0" smtClean="0"/>
              <a:t>Бавна фискална консолидация</a:t>
            </a:r>
          </a:p>
          <a:p>
            <a:r>
              <a:rPr lang="bg-BG" dirty="0" smtClean="0"/>
              <a:t>Труден отказ от предоставяните помощи, субсидии, компенсации</a:t>
            </a:r>
          </a:p>
          <a:p>
            <a:r>
              <a:rPr lang="bg-BG" dirty="0" smtClean="0"/>
              <a:t>Нарастване на ролята на държавата в икономиката - </a:t>
            </a:r>
            <a:r>
              <a:rPr lang="bg-BG" dirty="0" err="1" smtClean="0"/>
              <a:t>етатизъм</a:t>
            </a:r>
            <a:r>
              <a:rPr lang="bg-BG" dirty="0" smtClean="0"/>
              <a:t>  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86769914"/>
      </p:ext>
    </p:extLst>
  </p:cSld>
  <p:clrMapOvr>
    <a:masterClrMapping/>
  </p:clrMapOvr>
</p:sld>
</file>

<file path=ppt/theme/theme1.xml><?xml version="1.0" encoding="utf-8"?>
<a:theme xmlns:a="http://schemas.openxmlformats.org/drawingml/2006/main" name="Капчица">
  <a:themeElements>
    <a:clrScheme name="Капчица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Капчица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апчица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Капчица</Template>
  <TotalTime>572</TotalTime>
  <Words>2107</Words>
  <Application>Microsoft Office PowerPoint</Application>
  <PresentationFormat>Widescreen</PresentationFormat>
  <Paragraphs>161</Paragraphs>
  <Slides>29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Tahoma</vt:lpstr>
      <vt:lpstr>Times New Roman</vt:lpstr>
      <vt:lpstr>Tw Cen MT</vt:lpstr>
      <vt:lpstr>Капчица</vt:lpstr>
      <vt:lpstr>Microsoft Excel Worksheet</vt:lpstr>
      <vt:lpstr>Могат ли да се предвидят икономическите последици от здравните кризи </vt:lpstr>
      <vt:lpstr>Какво дискутираме</vt:lpstr>
      <vt:lpstr>Българската академична общност за ковид-19 кризата </vt:lpstr>
      <vt:lpstr>Изследванията на икономическите последици </vt:lpstr>
      <vt:lpstr>Икономическият растеж - основна икономическа „жертва“ на Ковид </vt:lpstr>
      <vt:lpstr>Основните фактори за свиване на икономиката</vt:lpstr>
      <vt:lpstr>Инфлацията си отиде за да се върне: Защо забравяме дефлацията? </vt:lpstr>
      <vt:lpstr>PowerPoint Presentation</vt:lpstr>
      <vt:lpstr>Фискалните поражения от ковид кризата </vt:lpstr>
      <vt:lpstr>PowerPoint Presentation</vt:lpstr>
      <vt:lpstr>Безработицата </vt:lpstr>
      <vt:lpstr>Безработицата </vt:lpstr>
      <vt:lpstr>Структура на икономиката през 2020 и 2019 </vt:lpstr>
      <vt:lpstr>Структурните промени в икономиката в резултат на Ковид кризата се оказаха краткосрочни ? </vt:lpstr>
      <vt:lpstr>„печелившите сектори“ по време на Ковид -19</vt:lpstr>
      <vt:lpstr>здравната криза даде шанс за бърз растеж на технологиите и дигитализацията </vt:lpstr>
      <vt:lpstr>Две години по-късно икономиката се връща към пред пандемичната структура </vt:lpstr>
      <vt:lpstr>Ковид кризата ускори конвергенцията ?</vt:lpstr>
      <vt:lpstr>PowerPoint Presentation</vt:lpstr>
      <vt:lpstr> Ковид кризата ускори дигитализирането на финансовите услуги  </vt:lpstr>
      <vt:lpstr>Ще можем ли да предвидим и по-добре да противодействаме на бъдещи здравни кризи </vt:lpstr>
      <vt:lpstr>Равносметката от прогнозирането на кризата: Провал!</vt:lpstr>
      <vt:lpstr>Европейският отговор на ковид кризата </vt:lpstr>
      <vt:lpstr>Натрупване на методологии и изследвания за кризата  </vt:lpstr>
      <vt:lpstr>Цената на възстановяването: Финансиране</vt:lpstr>
      <vt:lpstr>значим ефект от Плана за България (9.23% от БВП на БГ)?</vt:lpstr>
      <vt:lpstr>изводи</vt:lpstr>
      <vt:lpstr>Въпроси</vt:lpstr>
      <vt:lpstr>Никога повече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Могат ли да се предвидят икономическите последици от здравните кризи</dc:title>
  <dc:creator>Daniela Bobeva</dc:creator>
  <cp:lastModifiedBy>Nikolay</cp:lastModifiedBy>
  <cp:revision>72</cp:revision>
  <dcterms:created xsi:type="dcterms:W3CDTF">2023-04-20T15:08:32Z</dcterms:created>
  <dcterms:modified xsi:type="dcterms:W3CDTF">2023-04-21T03:58:56Z</dcterms:modified>
</cp:coreProperties>
</file>

<file path=docProps/thumbnail.jpeg>
</file>